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1238" r:id="rId3"/>
    <p:sldId id="1243" r:id="rId4"/>
    <p:sldId id="1239" r:id="rId5"/>
    <p:sldId id="1242" r:id="rId6"/>
    <p:sldId id="1244" r:id="rId7"/>
    <p:sldId id="1260" r:id="rId8"/>
    <p:sldId id="1261" r:id="rId9"/>
    <p:sldId id="1262" r:id="rId10"/>
    <p:sldId id="1245" r:id="rId11"/>
    <p:sldId id="1246" r:id="rId12"/>
    <p:sldId id="1240" r:id="rId13"/>
    <p:sldId id="1241" r:id="rId14"/>
    <p:sldId id="1248" r:id="rId15"/>
    <p:sldId id="1263" r:id="rId16"/>
    <p:sldId id="1264" r:id="rId17"/>
    <p:sldId id="1265"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p:scale>
          <a:sx n="100" d="100"/>
          <a:sy n="100" d="100"/>
        </p:scale>
        <p:origin x="1092" y="228"/>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7.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第八</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机械能守恒定律</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5</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实验</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：验证机械能守恒定律</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9998" y="1281192"/>
                <a:ext cx="11485848" cy="3659976"/>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误差分析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）减小测量误差：测下落距离时都从起始点量起，一次将各点对应下落高度测量完；多测几次取平均值</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）误差来源：由于重物和纸带下落过程中要克服阻力做功，故动能的增加量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必定稍小于重力势能的减少量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，可以通过调整器材的安装，尽可能地减小阻力，从而减小实验误差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9998" y="1281192"/>
                <a:ext cx="11485848" cy="3659976"/>
              </a:xfrm>
              <a:blipFill>
                <a:blip r:embed="rId2"/>
                <a:stretch>
                  <a:fillRect l="-849" r="-796" b="-99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707286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86525"/>
                <a:ext cx="11485848" cy="4772653"/>
              </a:xfrm>
            </p:spPr>
            <p:txBody>
              <a:bodyPr/>
              <a:lstStyle/>
              <a:p>
                <a:pPr hangingPunct="0">
                  <a:lnSpc>
                    <a:spcPct val="130000"/>
                  </a:lnSpc>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创新</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实验及其数据处理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方案一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如图甲所示，用光滑斜槽、钢球等器材验证钢球从斜槽滚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中机械能守恒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从斜槽某高度处同一点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由静止释放钢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多次，</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找出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平均落地点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点到桌面的高度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、槽口到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点的高度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由平抛运动的知识可知，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，得平抛运动的初速度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，以桌面为零势能面，则钢球在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点的重力势能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，钢球在抛出点的动能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成立，即可验证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机械能守恒定律</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486525"/>
                <a:ext cx="11485848" cy="4772653"/>
              </a:xfrm>
              <a:blipFill>
                <a:blip r:embed="rId2"/>
                <a:stretch>
                  <a:fillRect l="-796" t="-128" r="-849"/>
                </a:stretch>
              </a:blipFill>
            </p:spPr>
            <p:txBody>
              <a:bodyPr/>
              <a:lstStyle/>
              <a:p>
                <a:r>
                  <a:rPr lang="zh-CN" altLang="en-US">
                    <a:noFill/>
                  </a:rPr>
                  <a:t> </a:t>
                </a:r>
              </a:p>
            </p:txBody>
          </p:sp>
        </mc:Fallback>
      </mc:AlternateContent>
      <p:pic>
        <p:nvPicPr>
          <p:cNvPr id="3" name="24要点破.eps" descr="id:2147489416;FounderCES"/>
          <p:cNvPicPr/>
          <p:nvPr/>
        </p:nvPicPr>
        <p:blipFill>
          <a:blip r:embed="rId3"/>
          <a:stretch>
            <a:fillRect/>
          </a:stretch>
        </p:blipFill>
        <p:spPr>
          <a:xfrm>
            <a:off x="2782838" y="802012"/>
            <a:ext cx="6185631" cy="534546"/>
          </a:xfrm>
          <a:prstGeom prst="rect">
            <a:avLst/>
          </a:prstGeom>
        </p:spPr>
      </p:pic>
      <p:pic>
        <p:nvPicPr>
          <p:cNvPr id="5" name="要点.eps" descr="id:2147492718;FounderCES"/>
          <p:cNvPicPr/>
          <p:nvPr/>
        </p:nvPicPr>
        <p:blipFill>
          <a:blip r:embed="rId4"/>
          <a:stretch>
            <a:fillRect/>
          </a:stretch>
        </p:blipFill>
        <p:spPr>
          <a:xfrm>
            <a:off x="406575" y="1609368"/>
            <a:ext cx="792088" cy="347746"/>
          </a:xfrm>
          <a:prstGeom prst="rect">
            <a:avLst/>
          </a:prstGeom>
        </p:spPr>
      </p:pic>
      <p:pic>
        <p:nvPicPr>
          <p:cNvPr id="7" name="图片 6"/>
          <p:cNvPicPr/>
          <p:nvPr/>
        </p:nvPicPr>
        <p:blipFill>
          <a:blip r:embed="rId5"/>
          <a:stretch>
            <a:fillRect/>
          </a:stretch>
        </p:blipFill>
        <p:spPr>
          <a:xfrm>
            <a:off x="9623598" y="1268760"/>
            <a:ext cx="2150368" cy="2041170"/>
          </a:xfrm>
          <a:prstGeom prst="rect">
            <a:avLst/>
          </a:prstGeom>
        </p:spPr>
      </p:pic>
    </p:spTree>
    <p:extLst>
      <p:ext uri="{BB962C8B-B14F-4D97-AF65-F5344CB8AC3E}">
        <p14:creationId xmlns:p14="http://schemas.microsoft.com/office/powerpoint/2010/main" val="204055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843809"/>
              </a:xfrm>
            </p:spPr>
            <p:txBody>
              <a:bodyPr/>
              <a:lstStyle/>
              <a:p>
                <a:pPr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方案二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利用气垫导轨验证机械能守恒定律，实验装置示意图如图乙所示，从与光电门连接的数字计时器（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图中未画出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）上读出遮光条通过光电门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和光电门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，用天平测量出滑块和遮光条的总质量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及托盘和砝码的总质量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，测量出遮光条的宽度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，从导轨标尺上读出两光电门之间的距离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，则滑块通过光电门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时系统的总动能分别为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e>
                        </m:d>
                      </m:e>
                      <m:sup>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e>
                        </m:d>
                      </m:e>
                      <m:sup>
                        <m:r>
                          <a:rPr lang="en-US" altLang="zh-CN" b="1" i="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，系统重力势能的减少量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，则可验证机械能守恒定律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843809"/>
              </a:xfrm>
              <a:blipFill>
                <a:blip r:embed="rId2"/>
                <a:stretch>
                  <a:fillRect l="-796" t="-158" r="-849"/>
                </a:stretch>
              </a:blipFill>
            </p:spPr>
            <p:txBody>
              <a:bodyPr/>
              <a:lstStyle/>
              <a:p>
                <a:r>
                  <a:rPr lang="zh-CN" altLang="en-US">
                    <a:noFill/>
                  </a:rPr>
                  <a:t> </a:t>
                </a:r>
              </a:p>
            </p:txBody>
          </p:sp>
        </mc:Fallback>
      </mc:AlternateContent>
      <p:pic>
        <p:nvPicPr>
          <p:cNvPr id="3" name="图片 2"/>
          <p:cNvPicPr>
            <a:picLocks noChangeAspect="1"/>
          </p:cNvPicPr>
          <p:nvPr/>
        </p:nvPicPr>
        <p:blipFill>
          <a:blip r:embed="rId3"/>
          <a:stretch>
            <a:fillRect/>
          </a:stretch>
        </p:blipFill>
        <p:spPr>
          <a:xfrm>
            <a:off x="3934966" y="4581128"/>
            <a:ext cx="3600400" cy="1912713"/>
          </a:xfrm>
          <a:prstGeom prst="rect">
            <a:avLst/>
          </a:prstGeom>
        </p:spPr>
      </p:pic>
    </p:spTree>
    <p:extLst>
      <p:ext uri="{BB962C8B-B14F-4D97-AF65-F5344CB8AC3E}">
        <p14:creationId xmlns:p14="http://schemas.microsoft.com/office/powerpoint/2010/main" val="3811635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某同学利用如图所示的装置，验证以下两个规律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两物块通过不可伸长的细绳相连接，沿绳方向分速度大小相等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系统机械能守恒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是三个完全相同的物块，上面固定有相同的遮光片，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用细绳连接，放在水平气垫导轨上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与轻质滑轮连接，放在细绳正中间，三个光电门分别放置于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处，调整三个光电门的位置，能实现同时遮光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初始时细绳水平，现将三个物块由静止释放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上的遮光片到轻质滑轮间的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距离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eps" descr="id:2147492739;FounderCES"/>
          <p:cNvPicPr/>
          <p:nvPr/>
        </p:nvPicPr>
        <p:blipFill>
          <a:blip r:embed="rId2"/>
          <a:stretch>
            <a:fillRect/>
          </a:stretch>
        </p:blipFill>
        <p:spPr>
          <a:xfrm>
            <a:off x="406574" y="908720"/>
            <a:ext cx="1117902" cy="360040"/>
          </a:xfrm>
          <a:prstGeom prst="rect">
            <a:avLst/>
          </a:prstGeom>
        </p:spPr>
      </p:pic>
      <p:pic>
        <p:nvPicPr>
          <p:cNvPr id="5" name="sfs86.jpg" descr="id:2147492746;FounderCES"/>
          <p:cNvPicPr/>
          <p:nvPr/>
        </p:nvPicPr>
        <p:blipFill>
          <a:blip r:embed="rId3"/>
          <a:stretch>
            <a:fillRect/>
          </a:stretch>
        </p:blipFill>
        <p:spPr>
          <a:xfrm>
            <a:off x="4367014" y="1412776"/>
            <a:ext cx="4283710" cy="1460500"/>
          </a:xfrm>
          <a:prstGeom prst="rect">
            <a:avLst/>
          </a:prstGeom>
        </p:spPr>
      </p:pic>
    </p:spTree>
    <p:extLst>
      <p:ext uri="{BB962C8B-B14F-4D97-AF65-F5344CB8AC3E}">
        <p14:creationId xmlns:p14="http://schemas.microsoft.com/office/powerpoint/2010/main" val="3681138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）为了能完成实验，除了记录</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上面三个遮光片的遮光时间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外，还需测量的物理量有</a:t>
            </a:r>
            <a:r>
              <a:rPr lang="zh-CN" altLang="zh-CN" b="1" i="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两个定滑轮间的距离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的遮光片到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遮光片的宽度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fs86.jpg" descr="id:2147492746;FounderCES"/>
          <p:cNvPicPr/>
          <p:nvPr/>
        </p:nvPicPr>
        <p:blipFill>
          <a:blip r:embed="rId2"/>
          <a:stretch>
            <a:fillRect/>
          </a:stretch>
        </p:blipFill>
        <p:spPr>
          <a:xfrm>
            <a:off x="6815286" y="1988840"/>
            <a:ext cx="4283710" cy="1460500"/>
          </a:xfrm>
          <a:prstGeom prst="rect">
            <a:avLst/>
          </a:prstGeom>
        </p:spPr>
      </p:pic>
      <p:sp>
        <p:nvSpPr>
          <p:cNvPr id="6" name="矩形 5"/>
          <p:cNvSpPr/>
          <p:nvPr/>
        </p:nvSpPr>
        <p:spPr>
          <a:xfrm>
            <a:off x="3430910" y="1384201"/>
            <a:ext cx="835485" cy="461665"/>
          </a:xfrm>
          <a:prstGeom prst="rect">
            <a:avLst/>
          </a:prstGeom>
        </p:spPr>
        <p:txBody>
          <a:bodyPr wrap="none">
            <a:spAutoFit/>
          </a:bodyPr>
          <a:lstStyle/>
          <a:p>
            <a:r>
              <a:rPr lang="en-US" altLang="zh-CN" sz="2400"/>
              <a:t>BCD</a:t>
            </a:r>
            <a:endParaRPr lang="zh-CN" altLang="en-US"/>
          </a:p>
        </p:txBody>
      </p:sp>
      <p:sp>
        <p:nvSpPr>
          <p:cNvPr id="7" name="内容占位符 1"/>
          <p:cNvSpPr txBox="1">
            <a:spLocks/>
          </p:cNvSpPr>
          <p:nvPr/>
        </p:nvSpPr>
        <p:spPr bwMode="auto">
          <a:xfrm>
            <a:off x="360854" y="407707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要证明</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需要测量</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从而通过几何关系证明沿绳方向分速度大小相等</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要证明</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需要测量</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从而通过验证系统重力势能减少量和动能增加量相等来验证系统机械能守恒</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故需要测量的物理量有</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89445;FounderCES"/>
          <p:cNvPicPr/>
          <p:nvPr/>
        </p:nvPicPr>
        <p:blipFill>
          <a:blip r:embed="rId3"/>
          <a:stretch>
            <a:fillRect/>
          </a:stretch>
        </p:blipFill>
        <p:spPr>
          <a:xfrm>
            <a:off x="478583" y="4288641"/>
            <a:ext cx="792088" cy="282256"/>
          </a:xfrm>
          <a:prstGeom prst="rect">
            <a:avLst/>
          </a:prstGeom>
        </p:spPr>
      </p:pic>
    </p:spTree>
    <p:extLst>
      <p:ext uri="{BB962C8B-B14F-4D97-AF65-F5344CB8AC3E}">
        <p14:creationId xmlns:p14="http://schemas.microsoft.com/office/powerpoint/2010/main" val="3775999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023017"/>
            <a:ext cx="11485848" cy="1130246"/>
          </a:xfrm>
        </p:spPr>
        <p:txBody>
          <a:bodyPr/>
          <a:lstStyle/>
          <a:p>
            <a:pPr hangingPunct="0"/>
            <a:r>
              <a:rPr lang="zh-CN" altLang="zh-CN" b="1"/>
              <a:t>（</a:t>
            </a:r>
            <a:r>
              <a:rPr lang="en-US" altLang="zh-CN" b="1"/>
              <a:t>2</a:t>
            </a:r>
            <a:r>
              <a:rPr lang="zh-CN" altLang="zh-CN" b="1"/>
              <a:t>）根据装置和测量数据来分析出</a:t>
            </a:r>
            <a:r>
              <a:rPr lang="en-US" altLang="zh-CN" b="1" i="1"/>
              <a:t>P</a:t>
            </a:r>
            <a:r>
              <a:rPr lang="zh-CN" altLang="zh-CN" b="1"/>
              <a:t>、</a:t>
            </a:r>
            <a:r>
              <a:rPr lang="en-US" altLang="zh-CN" b="1" i="1"/>
              <a:t>Q</a:t>
            </a:r>
            <a:r>
              <a:rPr lang="zh-CN" altLang="zh-CN" b="1"/>
              <a:t>的速度大小相等，则需要验证的表达式为</a:t>
            </a:r>
            <a:r>
              <a:rPr lang="zh-CN" altLang="zh-CN" b="1" i="1" u="sng"/>
              <a:t>　　　　　　　</a:t>
            </a:r>
            <a:r>
              <a:rPr lang="zh-CN" altLang="zh-CN" b="1" i="1" u="sng"/>
              <a:t>　</a:t>
            </a:r>
            <a:r>
              <a:rPr lang="en-US" altLang="zh-CN" b="1" smtClean="0"/>
              <a:t>.</a:t>
            </a:r>
            <a:endParaRPr lang="zh-CN" altLang="zh-CN"/>
          </a:p>
        </p:txBody>
      </p:sp>
      <p:pic>
        <p:nvPicPr>
          <p:cNvPr id="4" name="sfs86.jpg" descr="id:2147492746;FounderCES"/>
          <p:cNvPicPr/>
          <p:nvPr/>
        </p:nvPicPr>
        <p:blipFill>
          <a:blip r:embed="rId2"/>
          <a:stretch>
            <a:fillRect/>
          </a:stretch>
        </p:blipFill>
        <p:spPr>
          <a:xfrm>
            <a:off x="4150990" y="2265737"/>
            <a:ext cx="4283710" cy="1460500"/>
          </a:xfrm>
          <a:prstGeom prst="rect">
            <a:avLst/>
          </a:prstGeom>
        </p:spPr>
      </p:pic>
      <p:sp>
        <p:nvSpPr>
          <p:cNvPr id="6" name="矩形 5"/>
          <p:cNvSpPr/>
          <p:nvPr/>
        </p:nvSpPr>
        <p:spPr>
          <a:xfrm>
            <a:off x="1486694" y="1598615"/>
            <a:ext cx="869149" cy="461665"/>
          </a:xfrm>
          <a:prstGeom prst="rect">
            <a:avLst/>
          </a:prstGeom>
        </p:spPr>
        <p:txBody>
          <a:bodyPr wrap="none">
            <a:spAutoFit/>
          </a:bodyPr>
          <a:lstStyle/>
          <a:p>
            <a:r>
              <a:rPr lang="en-US" altLang="zh-CN" sz="2400" i="1"/>
              <a:t>t</a:t>
            </a:r>
            <a:r>
              <a:rPr lang="en-US" altLang="zh-CN" sz="2400" baseline="-25000"/>
              <a:t>1</a:t>
            </a:r>
            <a:r>
              <a:rPr lang="zh-CN" altLang="zh-CN" sz="2400">
                <a:cs typeface="Times New Roman" panose="02020603050405020304" pitchFamily="18" charset="0"/>
              </a:rPr>
              <a:t>＝</a:t>
            </a:r>
            <a:r>
              <a:rPr lang="en-US" altLang="zh-CN" sz="2400" i="1"/>
              <a:t>t</a:t>
            </a:r>
            <a:r>
              <a:rPr lang="en-US" altLang="zh-CN" sz="2400" baseline="-25000"/>
              <a:t>2</a:t>
            </a:r>
            <a:endParaRPr lang="zh-CN" altLang="en-US"/>
          </a:p>
        </p:txBody>
      </p:sp>
      <mc:AlternateContent xmlns:mc="http://schemas.openxmlformats.org/markup-compatibility/2006">
        <mc:Choice xmlns:a14="http://schemas.microsoft.com/office/drawing/2010/main" Requires="a14">
          <p:sp>
            <p:nvSpPr>
              <p:cNvPr id="7" name="内容占位符 1"/>
              <p:cNvSpPr txBox="1">
                <a:spLocks/>
              </p:cNvSpPr>
              <p:nvPr/>
            </p:nvSpPr>
            <p:spPr bwMode="auto">
              <a:xfrm>
                <a:off x="360854" y="3777905"/>
                <a:ext cx="11485848" cy="145129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的速度</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的速度</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因此要验证</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的速度大小相等需要验证</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3777905"/>
                <a:ext cx="11485848" cy="1451295"/>
              </a:xfrm>
              <a:prstGeom prst="rect">
                <a:avLst/>
              </a:prstGeom>
              <a:blipFill>
                <a:blip r:embed="rId3"/>
                <a:stretch>
                  <a:fillRect l="-796" r="-849" b="-420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解析.eps" descr="id:2147489445;FounderCES"/>
          <p:cNvPicPr/>
          <p:nvPr/>
        </p:nvPicPr>
        <p:blipFill>
          <a:blip r:embed="rId4"/>
          <a:stretch>
            <a:fillRect/>
          </a:stretch>
        </p:blipFill>
        <p:spPr>
          <a:xfrm>
            <a:off x="478583" y="4080066"/>
            <a:ext cx="792088" cy="282256"/>
          </a:xfrm>
          <a:prstGeom prst="rect">
            <a:avLst/>
          </a:prstGeom>
        </p:spPr>
      </p:pic>
    </p:spTree>
    <p:extLst>
      <p:ext uri="{BB962C8B-B14F-4D97-AF65-F5344CB8AC3E}">
        <p14:creationId xmlns:p14="http://schemas.microsoft.com/office/powerpoint/2010/main" val="1569269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lgn="dist"/>
            <a:r>
              <a:rPr lang="zh-CN" altLang="zh-CN" b="1"/>
              <a:t>（</a:t>
            </a:r>
            <a:r>
              <a:rPr lang="en-US" altLang="zh-CN" b="1"/>
              <a:t>3</a:t>
            </a:r>
            <a:r>
              <a:rPr lang="zh-CN" altLang="zh-CN" b="1"/>
              <a:t>）若要验证物块</a:t>
            </a:r>
            <a:r>
              <a:rPr lang="en-US" altLang="zh-CN" b="1" i="1"/>
              <a:t>R</a:t>
            </a:r>
            <a:r>
              <a:rPr lang="zh-CN" altLang="zh-CN" b="1"/>
              <a:t>沿绳方向的分速度与物块</a:t>
            </a:r>
            <a:r>
              <a:rPr lang="en-US" altLang="zh-CN" b="1" i="1"/>
              <a:t>P</a:t>
            </a:r>
            <a:r>
              <a:rPr lang="zh-CN" altLang="zh-CN" b="1"/>
              <a:t>的速度大小相等，则需要验证</a:t>
            </a:r>
            <a:r>
              <a:rPr lang="zh-CN" altLang="zh-CN" b="1"/>
              <a:t>的</a:t>
            </a:r>
            <a:r>
              <a:rPr lang="zh-CN" altLang="zh-CN" b="1" smtClean="0"/>
              <a:t>表达</a:t>
            </a:r>
            <a:endParaRPr lang="en-US" altLang="zh-CN" b="1" smtClean="0"/>
          </a:p>
          <a:p>
            <a:endParaRPr lang="en-US" altLang="zh-CN" b="1"/>
          </a:p>
          <a:p>
            <a:r>
              <a:rPr lang="zh-CN" altLang="zh-CN" b="1" smtClean="0"/>
              <a:t>式</a:t>
            </a:r>
            <a:r>
              <a:rPr lang="zh-CN" altLang="zh-CN" b="1"/>
              <a:t>为</a:t>
            </a:r>
            <a:r>
              <a:rPr lang="zh-CN" altLang="zh-CN" b="1" i="1" u="sng"/>
              <a:t>　　　　　　　　　　　</a:t>
            </a:r>
            <a:r>
              <a:rPr lang="zh-CN" altLang="zh-CN" b="1" i="1" u="sng"/>
              <a:t>　</a:t>
            </a:r>
            <a:r>
              <a:rPr lang="en-US" altLang="zh-CN" b="1" smtClean="0"/>
              <a:t>.</a:t>
            </a:r>
            <a:endParaRPr lang="zh-CN" altLang="zh-CN"/>
          </a:p>
        </p:txBody>
      </p:sp>
      <p:pic>
        <p:nvPicPr>
          <p:cNvPr id="3" name="sfs86.jpg" descr="id:2147492746;FounderCES"/>
          <p:cNvPicPr/>
          <p:nvPr/>
        </p:nvPicPr>
        <p:blipFill>
          <a:blip r:embed="rId2"/>
          <a:stretch>
            <a:fillRect/>
          </a:stretch>
        </p:blipFill>
        <p:spPr>
          <a:xfrm>
            <a:off x="4295006" y="2492896"/>
            <a:ext cx="4283710" cy="1460500"/>
          </a:xfrm>
          <a:prstGeom prst="rect">
            <a:avLst/>
          </a:prstGeom>
        </p:spPr>
      </p:pic>
      <mc:AlternateContent xmlns:mc="http://schemas.openxmlformats.org/markup-compatibility/2006">
        <mc:Choice xmlns:a14="http://schemas.microsoft.com/office/drawing/2010/main" Requires="a14">
          <p:sp>
            <p:nvSpPr>
              <p:cNvPr id="5" name="矩形 4"/>
              <p:cNvSpPr/>
              <p:nvPr/>
            </p:nvSpPr>
            <p:spPr>
              <a:xfrm>
                <a:off x="1702718" y="1556792"/>
                <a:ext cx="1878206" cy="704937"/>
              </a:xfrm>
              <a:prstGeom prst="rect">
                <a:avLst/>
              </a:prstGeom>
            </p:spPr>
            <p:txBody>
              <a:bodyPr wrap="none">
                <a:spAutoFit/>
              </a:bodyPr>
              <a:lstStyle/>
              <a:p>
                <a14:m>
                  <m:oMath xmlns:m="http://schemas.openxmlformats.org/officeDocument/2006/math">
                    <m:f>
                      <m:fPr>
                        <m:ctrlPr>
                          <a:rPr lang="zh-CN" altLang="zh-CN" sz="2400" i="1">
                            <a:latin typeface="Cambria Math" panose="02040503050406030204" pitchFamily="18" charset="0"/>
                            <a:ea typeface="Cambria Math" panose="02040503050406030204" pitchFamily="18" charset="0"/>
                          </a:rPr>
                        </m:ctrlPr>
                      </m:fPr>
                      <m:num>
                        <m:sSub>
                          <m:sSubPr>
                            <m:ctrlPr>
                              <a:rPr lang="zh-CN"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cs typeface="Times New Roman" panose="02020603050405020304" pitchFamily="18" charset="0"/>
                              </a:rPr>
                              <m:t>𝒕</m:t>
                            </m:r>
                          </m:e>
                          <m:sub>
                            <m:r>
                              <a:rPr lang="en-US" altLang="zh-CN" sz="2400" i="1">
                                <a:latin typeface="Cambria Math" panose="02040503050406030204" pitchFamily="18" charset="0"/>
                                <a:cs typeface="Times New Roman" panose="02020603050405020304" pitchFamily="18" charset="0"/>
                              </a:rPr>
                              <m:t>𝟑</m:t>
                            </m:r>
                          </m:sub>
                        </m:sSub>
                      </m:num>
                      <m:den>
                        <m:sSub>
                          <m:sSubPr>
                            <m:ctrlPr>
                              <a:rPr lang="zh-CN"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cs typeface="Times New Roman" panose="02020603050405020304" pitchFamily="18" charset="0"/>
                              </a:rPr>
                              <m:t>𝒕</m:t>
                            </m:r>
                          </m:e>
                          <m:sub>
                            <m:r>
                              <a:rPr lang="en-US" altLang="zh-CN" sz="2400" i="1">
                                <a:latin typeface="Cambria Math" panose="02040503050406030204" pitchFamily="18" charset="0"/>
                                <a:cs typeface="Times New Roman" panose="02020603050405020304" pitchFamily="18" charset="0"/>
                              </a:rPr>
                              <m:t>𝟏</m:t>
                            </m:r>
                          </m:sub>
                        </m:sSub>
                      </m:den>
                    </m:f>
                  </m:oMath>
                </a14:m>
                <a:r>
                  <a:rPr lang="zh-CN" altLang="zh-CN" sz="2400">
                    <a:cs typeface="Times New Roman" panose="02020603050405020304" pitchFamily="18" charset="0"/>
                  </a:rPr>
                  <a:t>＝</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rPr>
                        </m:ctrlPr>
                      </m:fPr>
                      <m:num>
                        <m:r>
                          <a:rPr lang="en-US" altLang="zh-CN" sz="2400" i="1">
                            <a:latin typeface="Cambria Math" panose="02040503050406030204" pitchFamily="18" charset="0"/>
                            <a:cs typeface="Times New Roman" panose="02020603050405020304" pitchFamily="18" charset="0"/>
                          </a:rPr>
                          <m:t>𝟐</m:t>
                        </m:r>
                        <m:r>
                          <a:rPr lang="en-US" altLang="zh-CN" sz="2400" i="1">
                            <a:latin typeface="Cambria Math" panose="02040503050406030204" pitchFamily="18" charset="0"/>
                            <a:cs typeface="Times New Roman" panose="02020603050405020304" pitchFamily="18" charset="0"/>
                          </a:rPr>
                          <m:t>𝑯</m:t>
                        </m:r>
                      </m:num>
                      <m:den>
                        <m:rad>
                          <m:radPr>
                            <m:degHide m:val="on"/>
                            <m:ctrlPr>
                              <a:rPr lang="zh-CN" altLang="zh-CN" sz="2400" i="1">
                                <a:latin typeface="Cambria Math" panose="02040503050406030204" pitchFamily="18" charset="0"/>
                                <a:ea typeface="Cambria Math" panose="02040503050406030204" pitchFamily="18" charset="0"/>
                              </a:rPr>
                            </m:ctrlPr>
                          </m:radPr>
                          <m:deg/>
                          <m:e>
                            <m:r>
                              <a:rPr lang="en-US" altLang="zh-CN" sz="2400" i="1">
                                <a:latin typeface="Cambria Math" panose="02040503050406030204" pitchFamily="18" charset="0"/>
                                <a:cs typeface="Times New Roman" panose="02020603050405020304" pitchFamily="18" charset="0"/>
                              </a:rPr>
                              <m:t>𝟒</m:t>
                            </m:r>
                            <m:sSup>
                              <m:sSupPr>
                                <m:ctrlPr>
                                  <a:rPr lang="zh-CN" altLang="zh-CN" sz="2400" i="1">
                                    <a:latin typeface="Cambria Math" panose="02040503050406030204" pitchFamily="18" charset="0"/>
                                    <a:ea typeface="Cambria Math" panose="02040503050406030204" pitchFamily="18" charset="0"/>
                                  </a:rPr>
                                </m:ctrlPr>
                              </m:sSupPr>
                              <m:e>
                                <m:r>
                                  <a:rPr lang="en-US" altLang="zh-CN" sz="2400" i="1">
                                    <a:latin typeface="Cambria Math" panose="02040503050406030204" pitchFamily="18" charset="0"/>
                                    <a:cs typeface="Times New Roman" panose="02020603050405020304" pitchFamily="18" charset="0"/>
                                  </a:rPr>
                                  <m:t>𝑯</m:t>
                                </m:r>
                              </m:e>
                              <m:sup>
                                <m:r>
                                  <a:rPr lang="en-US" altLang="zh-CN" sz="2400" i="1">
                                    <a:latin typeface="Cambria Math" panose="02040503050406030204" pitchFamily="18" charset="0"/>
                                    <a:cs typeface="Times New Roman" panose="02020603050405020304" pitchFamily="18" charset="0"/>
                                  </a:rPr>
                                  <m:t>𝟐</m:t>
                                </m:r>
                              </m:sup>
                            </m:sSup>
                            <m:r>
                              <a:rPr lang="zh-CN" altLang="zh-CN" sz="2400">
                                <a:latin typeface="Cambria Math" panose="02040503050406030204" pitchFamily="18" charset="0"/>
                                <a:cs typeface="Times New Roman" panose="02020603050405020304" pitchFamily="18" charset="0"/>
                              </a:rPr>
                              <m:t>＋</m:t>
                            </m:r>
                            <m:sSup>
                              <m:sSupPr>
                                <m:ctrlPr>
                                  <a:rPr lang="zh-CN" altLang="zh-CN" sz="2400" i="1">
                                    <a:latin typeface="Cambria Math" panose="02040503050406030204" pitchFamily="18" charset="0"/>
                                    <a:ea typeface="Cambria Math" panose="02040503050406030204" pitchFamily="18" charset="0"/>
                                  </a:rPr>
                                </m:ctrlPr>
                              </m:sSupPr>
                              <m:e>
                                <m:r>
                                  <a:rPr lang="en-US" altLang="zh-CN" sz="2400" i="1">
                                    <a:latin typeface="Cambria Math" panose="02040503050406030204" pitchFamily="18" charset="0"/>
                                    <a:cs typeface="Times New Roman" panose="02020603050405020304" pitchFamily="18" charset="0"/>
                                  </a:rPr>
                                  <m:t>𝒅</m:t>
                                </m:r>
                              </m:e>
                              <m:sup>
                                <m:r>
                                  <a:rPr lang="en-US" altLang="zh-CN" sz="2400" i="1">
                                    <a:latin typeface="Cambria Math" panose="02040503050406030204" pitchFamily="18" charset="0"/>
                                    <a:cs typeface="Times New Roman" panose="02020603050405020304" pitchFamily="18" charset="0"/>
                                  </a:rPr>
                                  <m:t>𝟐</m:t>
                                </m:r>
                              </m:sup>
                            </m:sSup>
                          </m:e>
                        </m:rad>
                      </m:den>
                    </m:f>
                  </m:oMath>
                </a14:m>
                <a:endParaRPr lang="zh-CN" altLang="en-US"/>
              </a:p>
            </p:txBody>
          </p:sp>
        </mc:Choice>
        <mc:Fallback>
          <p:sp>
            <p:nvSpPr>
              <p:cNvPr id="5" name="矩形 4"/>
              <p:cNvSpPr>
                <a:spLocks noRot="1" noChangeAspect="1" noMove="1" noResize="1" noEditPoints="1" noAdjustHandles="1" noChangeArrowheads="1" noChangeShapeType="1" noTextEdit="1"/>
              </p:cNvSpPr>
              <p:nvPr/>
            </p:nvSpPr>
            <p:spPr>
              <a:xfrm>
                <a:off x="1702718" y="1556792"/>
                <a:ext cx="1878206" cy="704937"/>
              </a:xfrm>
              <a:prstGeom prst="rect">
                <a:avLst/>
              </a:prstGeom>
              <a:blipFill>
                <a:blip r:embed="rId3"/>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内容占位符 1"/>
              <p:cNvSpPr txBox="1">
                <a:spLocks/>
              </p:cNvSpPr>
              <p:nvPr/>
            </p:nvSpPr>
            <p:spPr bwMode="auto">
              <a:xfrm>
                <a:off x="360854" y="4005064"/>
                <a:ext cx="11485848" cy="214898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的速度</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要验证物块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沿绳方向的分速度与物块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的速度大小相等</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则需要验证的表达式为</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m:t>
                        </m:r>
                      </m:num>
                      <m:den>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e>
                                </m:d>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e>
                        </m:rad>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代入得</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sSub>
                          <m:sSub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m:t>
                        </m:r>
                      </m:num>
                      <m:den>
                        <m:rad>
                          <m:radPr>
                            <m:degHide m:val="on"/>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𝑯</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zh-CN" altLang="zh-CN" b="1">
                                <a:solidFill>
                                  <a:srgbClr val="FF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𝒅</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e>
                        </m:rad>
                      </m:den>
                    </m:f>
                  </m:oMath>
                </a14:m>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4005064"/>
                <a:ext cx="11485848" cy="2148986"/>
              </a:xfrm>
              <a:prstGeom prst="rect">
                <a:avLst/>
              </a:prstGeom>
              <a:blipFill>
                <a:blip r:embed="rId4"/>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89445;FounderCES"/>
          <p:cNvPicPr/>
          <p:nvPr/>
        </p:nvPicPr>
        <p:blipFill>
          <a:blip r:embed="rId5"/>
          <a:stretch>
            <a:fillRect/>
          </a:stretch>
        </p:blipFill>
        <p:spPr>
          <a:xfrm>
            <a:off x="478583" y="4383688"/>
            <a:ext cx="792088" cy="282256"/>
          </a:xfrm>
          <a:prstGeom prst="rect">
            <a:avLst/>
          </a:prstGeom>
        </p:spPr>
      </p:pic>
    </p:spTree>
    <p:extLst>
      <p:ext uri="{BB962C8B-B14F-4D97-AF65-F5344CB8AC3E}">
        <p14:creationId xmlns:p14="http://schemas.microsoft.com/office/powerpoint/2010/main" val="301162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lgn="dist" hangingPunct="0">
              <a:spcAft>
                <a:spcPts val="0"/>
              </a:spcAft>
              <a:tabLst>
                <a:tab pos="5671185" algn="l"/>
              </a:tabLst>
            </a:pP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4</a:t>
            </a:r>
            <a:r>
              <a:rPr lang="zh-CN" altLang="zh-CN" b="1">
                <a:latin typeface="Times New Roman" panose="02020603050405020304" pitchFamily="18" charset="0"/>
                <a:ea typeface="宋体" panose="02010600030101010101" pitchFamily="2" charset="-122"/>
                <a:cs typeface="Times New Roman" panose="02020603050405020304" pitchFamily="18" charset="0"/>
              </a:rPr>
              <a:t>）若已知当地的重力加速度</a:t>
            </a:r>
            <a:r>
              <a:rPr lang="en-US" altLang="zh-CN" b="1" i="1">
                <a:latin typeface="Times New Roman" panose="02020603050405020304" pitchFamily="18" charset="0"/>
                <a:ea typeface="宋体" panose="02010600030101010101" pitchFamily="2" charset="-122"/>
                <a:cs typeface="Times New Roman" panose="02020603050405020304" pitchFamily="18" charset="0"/>
              </a:rPr>
              <a:t>g</a:t>
            </a:r>
            <a:r>
              <a:rPr lang="zh-CN" altLang="zh-CN" b="1">
                <a:latin typeface="Times New Roman" panose="02020603050405020304" pitchFamily="18" charset="0"/>
                <a:ea typeface="宋体" panose="02010600030101010101" pitchFamily="2" charset="-122"/>
                <a:cs typeface="Times New Roman" panose="02020603050405020304" pitchFamily="18" charset="0"/>
              </a:rPr>
              <a:t>，则验证系统机械能守恒的</a:t>
            </a:r>
            <a:r>
              <a:rPr lang="zh-CN" altLang="zh-CN" b="1">
                <a:latin typeface="Times New Roman" panose="02020603050405020304" pitchFamily="18" charset="0"/>
                <a:ea typeface="宋体" panose="02010600030101010101" pitchFamily="2" charset="-122"/>
                <a:cs typeface="Times New Roman" panose="02020603050405020304" pitchFamily="18" charset="0"/>
              </a:rPr>
              <a:t>表达式</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为</a:t>
            </a:r>
            <a:endParaRPr lang="en-US" altLang="zh-CN" b="1"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endParaRPr lang="en-US" altLang="zh-CN" b="1" i="1" u="sng" smtClean="0">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i="1" u="sng">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u="sng">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4" name="矩形 3"/>
              <p:cNvSpPr/>
              <p:nvPr/>
            </p:nvSpPr>
            <p:spPr>
              <a:xfrm>
                <a:off x="406574" y="1412776"/>
                <a:ext cx="2219518" cy="996042"/>
              </a:xfrm>
              <a:prstGeom prst="rect">
                <a:avLst/>
              </a:prstGeom>
            </p:spPr>
            <p:txBody>
              <a:bodyPr wrap="none">
                <a:spAutoFit/>
              </a:bodyPr>
              <a:lstStyle/>
              <a:p>
                <a:pPr algn="just">
                  <a:lnSpc>
                    <a:spcPct val="150000"/>
                  </a:lnSpc>
                  <a:spcAft>
                    <a:spcPts val="0"/>
                  </a:spcAft>
                  <a:tabLst>
                    <a:tab pos="5671185" algn="l"/>
                  </a:tabLst>
                </a:pPr>
                <a14:m>
                  <m:oMath xmlns:m="http://schemas.openxmlformats.org/officeDocument/2006/math">
                    <m:f>
                      <m:f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latin typeface="Cambria Math" panose="02040503050406030204" pitchFamily="18" charset="0"/>
                            <a:cs typeface="Times New Roman" panose="02020603050405020304" pitchFamily="18" charset="0"/>
                          </a:rPr>
                          <m:t>𝟐</m:t>
                        </m:r>
                        <m:r>
                          <a:rPr lang="en-US" altLang="zh-CN" sz="2400" i="1">
                            <a:latin typeface="Cambria Math" panose="02040503050406030204" pitchFamily="18" charset="0"/>
                            <a:cs typeface="Times New Roman" panose="02020603050405020304" pitchFamily="18" charset="0"/>
                          </a:rPr>
                          <m:t>𝒈𝑯</m:t>
                        </m:r>
                      </m:num>
                      <m:den>
                        <m:sSup>
                          <m:sSup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latin typeface="Cambria Math" panose="02040503050406030204" pitchFamily="18" charset="0"/>
                                <a:cs typeface="Times New Roman" panose="02020603050405020304" pitchFamily="18" charset="0"/>
                              </a:rPr>
                              <m:t>𝒙</m:t>
                            </m:r>
                          </m:e>
                          <m:sup>
                            <m:r>
                              <a:rPr lang="en-US" altLang="zh-CN" sz="2400" i="1">
                                <a:latin typeface="Cambria Math" panose="02040503050406030204" pitchFamily="18" charset="0"/>
                                <a:cs typeface="Times New Roman" panose="02020603050405020304" pitchFamily="18" charset="0"/>
                              </a:rPr>
                              <m:t>𝟐</m:t>
                            </m:r>
                          </m:sup>
                        </m:sSup>
                      </m:den>
                    </m:f>
                  </m:oMath>
                </a14:m>
                <a:r>
                  <a:rPr lang="zh-CN" altLang="zh-CN" sz="2400">
                    <a:cs typeface="Times New Roman" panose="02020603050405020304" pitchFamily="18" charset="0"/>
                  </a:rPr>
                  <a:t>＝</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latin typeface="Cambria Math" panose="02040503050406030204" pitchFamily="18" charset="0"/>
                            <a:cs typeface="Times New Roman" panose="02020603050405020304" pitchFamily="18" charset="0"/>
                          </a:rPr>
                          <m:t>𝟏</m:t>
                        </m:r>
                      </m:num>
                      <m:den>
                        <m:sSubSup>
                          <m:sSubSup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latin typeface="Cambria Math" panose="02040503050406030204" pitchFamily="18" charset="0"/>
                                <a:cs typeface="Times New Roman" panose="02020603050405020304" pitchFamily="18" charset="0"/>
                              </a:rPr>
                              <m:t>𝒕</m:t>
                            </m:r>
                          </m:e>
                          <m:sub>
                            <m:r>
                              <a:rPr lang="en-US" altLang="zh-CN" sz="2400" i="1">
                                <a:latin typeface="Cambria Math" panose="02040503050406030204" pitchFamily="18" charset="0"/>
                                <a:cs typeface="Times New Roman" panose="02020603050405020304" pitchFamily="18" charset="0"/>
                              </a:rPr>
                              <m:t>𝟏</m:t>
                            </m:r>
                          </m:sub>
                          <m:sup>
                            <m:r>
                              <a:rPr lang="en-US" altLang="zh-CN" sz="2400" i="1">
                                <a:latin typeface="Cambria Math" panose="02040503050406030204" pitchFamily="18" charset="0"/>
                                <a:cs typeface="Times New Roman" panose="02020603050405020304" pitchFamily="18" charset="0"/>
                              </a:rPr>
                              <m:t>𝟐</m:t>
                            </m:r>
                          </m:sup>
                        </m:sSubSup>
                      </m:den>
                    </m:f>
                  </m:oMath>
                </a14:m>
                <a:r>
                  <a:rPr lang="zh-CN" altLang="zh-CN" sz="2400">
                    <a:cs typeface="Times New Roman" panose="02020603050405020304" pitchFamily="18" charset="0"/>
                  </a:rPr>
                  <a:t>＋</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latin typeface="Cambria Math" panose="02040503050406030204" pitchFamily="18" charset="0"/>
                            <a:cs typeface="Times New Roman" panose="02020603050405020304" pitchFamily="18" charset="0"/>
                          </a:rPr>
                          <m:t>𝟏</m:t>
                        </m:r>
                      </m:num>
                      <m:den>
                        <m:sSubSup>
                          <m:sSubSup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latin typeface="Cambria Math" panose="02040503050406030204" pitchFamily="18" charset="0"/>
                                <a:cs typeface="Times New Roman" panose="02020603050405020304" pitchFamily="18" charset="0"/>
                              </a:rPr>
                              <m:t>𝒕</m:t>
                            </m:r>
                          </m:e>
                          <m:sub>
                            <m:r>
                              <a:rPr lang="en-US" altLang="zh-CN" sz="2400" i="1">
                                <a:latin typeface="Cambria Math" panose="02040503050406030204" pitchFamily="18" charset="0"/>
                                <a:cs typeface="Times New Roman" panose="02020603050405020304" pitchFamily="18" charset="0"/>
                              </a:rPr>
                              <m:t>𝟐</m:t>
                            </m:r>
                          </m:sub>
                          <m:sup>
                            <m:r>
                              <a:rPr lang="en-US" altLang="zh-CN" sz="2400" i="1">
                                <a:latin typeface="Cambria Math" panose="02040503050406030204" pitchFamily="18" charset="0"/>
                                <a:cs typeface="Times New Roman" panose="02020603050405020304" pitchFamily="18" charset="0"/>
                              </a:rPr>
                              <m:t>𝟐</m:t>
                            </m:r>
                          </m:sup>
                        </m:sSubSup>
                      </m:den>
                    </m:f>
                  </m:oMath>
                </a14:m>
                <a:r>
                  <a:rPr lang="zh-CN" altLang="zh-CN" sz="2400">
                    <a:cs typeface="Times New Roman" panose="02020603050405020304" pitchFamily="18" charset="0"/>
                  </a:rPr>
                  <a:t>＋</a:t>
                </a:r>
                <a14:m>
                  <m:oMath xmlns:m="http://schemas.openxmlformats.org/officeDocument/2006/math">
                    <m:f>
                      <m:f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latin typeface="Cambria Math" panose="02040503050406030204" pitchFamily="18" charset="0"/>
                            <a:cs typeface="Times New Roman" panose="02020603050405020304" pitchFamily="18" charset="0"/>
                          </a:rPr>
                          <m:t>𝟏</m:t>
                        </m:r>
                      </m:num>
                      <m:den>
                        <m:sSubSup>
                          <m:sSubSup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latin typeface="Cambria Math" panose="02040503050406030204" pitchFamily="18" charset="0"/>
                                <a:cs typeface="Times New Roman" panose="02020603050405020304" pitchFamily="18" charset="0"/>
                              </a:rPr>
                              <m:t>𝒕</m:t>
                            </m:r>
                          </m:e>
                          <m:sub>
                            <m:r>
                              <a:rPr lang="en-US" altLang="zh-CN" sz="2400" i="1">
                                <a:latin typeface="Cambria Math" panose="02040503050406030204" pitchFamily="18" charset="0"/>
                                <a:cs typeface="Times New Roman" panose="02020603050405020304" pitchFamily="18" charset="0"/>
                              </a:rPr>
                              <m:t>𝟑</m:t>
                            </m:r>
                          </m:sub>
                          <m:sup>
                            <m:r>
                              <a:rPr lang="en-US" altLang="zh-CN" sz="2400" i="1">
                                <a:latin typeface="Cambria Math" panose="02040503050406030204" pitchFamily="18" charset="0"/>
                                <a:cs typeface="Times New Roman" panose="02020603050405020304" pitchFamily="18" charset="0"/>
                              </a:rPr>
                              <m:t>𝟐</m:t>
                            </m:r>
                          </m:sup>
                        </m:sSubSup>
                      </m:den>
                    </m:f>
                  </m:oMath>
                </a14:m>
                <a:endParaRPr lang="zh-CN" altLang="zh-CN" sz="1050">
                  <a:solidFill>
                    <a:srgbClr val="000000"/>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406574" y="1412776"/>
                <a:ext cx="2219518" cy="996042"/>
              </a:xfrm>
              <a:prstGeom prst="rect">
                <a:avLst/>
              </a:prstGeom>
              <a:blipFill>
                <a:blip r:embed="rId2"/>
                <a:stretch>
                  <a:fillRect/>
                </a:stretch>
              </a:blipFill>
            </p:spPr>
            <p:txBody>
              <a:bodyPr/>
              <a:lstStyle/>
              <a:p>
                <a:r>
                  <a:rPr lang="zh-CN" altLang="en-US">
                    <a:noFill/>
                  </a:rPr>
                  <a:t> </a:t>
                </a:r>
              </a:p>
            </p:txBody>
          </p:sp>
        </mc:Fallback>
      </mc:AlternateContent>
      <p:pic>
        <p:nvPicPr>
          <p:cNvPr id="5" name="sfs86.jpg" descr="id:2147492746;FounderCES"/>
          <p:cNvPicPr/>
          <p:nvPr/>
        </p:nvPicPr>
        <p:blipFill>
          <a:blip r:embed="rId3"/>
          <a:stretch>
            <a:fillRect/>
          </a:stretch>
        </p:blipFill>
        <p:spPr>
          <a:xfrm>
            <a:off x="4150990" y="2276872"/>
            <a:ext cx="4283710" cy="1460500"/>
          </a:xfrm>
          <a:prstGeom prst="rect">
            <a:avLst/>
          </a:prstGeom>
        </p:spPr>
      </p:pic>
      <mc:AlternateContent xmlns:mc="http://schemas.openxmlformats.org/markup-compatibility/2006">
        <mc:Choice xmlns:a14="http://schemas.microsoft.com/office/drawing/2010/main" Requires="a14">
          <p:sp>
            <p:nvSpPr>
              <p:cNvPr id="6" name="内容占位符 1"/>
              <p:cNvSpPr txBox="1">
                <a:spLocks/>
              </p:cNvSpPr>
              <p:nvPr/>
            </p:nvSpPr>
            <p:spPr bwMode="auto">
              <a:xfrm>
                <a:off x="360854" y="3789040"/>
                <a:ext cx="11485848" cy="235025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物块的质量为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整个系统减少的重力势能为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增加的动能为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𝑷</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𝑸</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𝑹</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要验证机械能守恒</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需验证</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即验证表达式</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𝒈𝑯</m:t>
                        </m:r>
                      </m:num>
                      <m:den>
                        <m:sSup>
                          <m:s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𝒙</m:t>
                            </m:r>
                          </m:e>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sSubSup>
                          <m:sSubSup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3789040"/>
                <a:ext cx="11485848" cy="2350259"/>
              </a:xfrm>
              <a:prstGeom prst="rect">
                <a:avLst/>
              </a:prstGeom>
              <a:blipFill>
                <a:blip r:embed="rId4"/>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89445;FounderCES"/>
          <p:cNvPicPr/>
          <p:nvPr/>
        </p:nvPicPr>
        <p:blipFill>
          <a:blip r:embed="rId5"/>
          <a:stretch>
            <a:fillRect/>
          </a:stretch>
        </p:blipFill>
        <p:spPr>
          <a:xfrm>
            <a:off x="478583" y="3974604"/>
            <a:ext cx="792088" cy="282256"/>
          </a:xfrm>
          <a:prstGeom prst="rect">
            <a:avLst/>
          </a:prstGeom>
        </p:spPr>
      </p:pic>
    </p:spTree>
    <p:extLst>
      <p:ext uri="{BB962C8B-B14F-4D97-AF65-F5344CB8AC3E}">
        <p14:creationId xmlns:p14="http://schemas.microsoft.com/office/powerpoint/2010/main" val="417262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84784"/>
                <a:ext cx="11485848" cy="4784195"/>
              </a:xfrm>
            </p:spPr>
            <p:txBody>
              <a:bodyPr/>
              <a:lstStyle/>
              <a:p>
                <a:pPr hangingPunct="0">
                  <a:lnSpc>
                    <a:spcPct val="130000"/>
                  </a:lnSpc>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思路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让物体自由下落，忽略阻力的情况下物体的机械能守恒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下列两种方案可验证物体的机械能守恒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方案一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以物体由静止下落的起始点为基准，测出物体下落高度为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时的速度大小</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成立，则可验证物体的机械能守恒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方案二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测出物体下落高度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过程的初、末时刻的速度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，若关系式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成立，则可验证物体的机械能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守恒</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484784"/>
                <a:ext cx="11485848" cy="4784195"/>
              </a:xfrm>
              <a:blipFill>
                <a:blip r:embed="rId2"/>
                <a:stretch>
                  <a:fillRect l="-796" t="-128" r="-849" b="-2168"/>
                </a:stretch>
              </a:blipFill>
            </p:spPr>
            <p:txBody>
              <a:bodyPr/>
              <a:lstStyle/>
              <a:p>
                <a:r>
                  <a:rPr lang="zh-CN" altLang="en-US">
                    <a:noFill/>
                  </a:rPr>
                  <a:t> </a:t>
                </a:r>
              </a:p>
            </p:txBody>
          </p:sp>
        </mc:Fallback>
      </mc:AlternateContent>
      <p:pic>
        <p:nvPicPr>
          <p:cNvPr id="3" name="24知识过.eps" descr="id:2147489388;FounderCES"/>
          <p:cNvPicPr/>
          <p:nvPr/>
        </p:nvPicPr>
        <p:blipFill>
          <a:blip r:embed="rId3"/>
          <a:stretch>
            <a:fillRect/>
          </a:stretch>
        </p:blipFill>
        <p:spPr>
          <a:xfrm>
            <a:off x="2494806" y="801833"/>
            <a:ext cx="6834483" cy="590618"/>
          </a:xfrm>
          <a:prstGeom prst="rect">
            <a:avLst/>
          </a:prstGeom>
        </p:spPr>
      </p:pic>
      <p:pic>
        <p:nvPicPr>
          <p:cNvPr id="4" name="知识点1.eps" descr="id:2147489395;FounderCES"/>
          <p:cNvPicPr/>
          <p:nvPr/>
        </p:nvPicPr>
        <p:blipFill>
          <a:blip r:embed="rId4"/>
          <a:stretch>
            <a:fillRect/>
          </a:stretch>
        </p:blipFill>
        <p:spPr>
          <a:xfrm>
            <a:off x="465356" y="1556792"/>
            <a:ext cx="1309370" cy="361950"/>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器材与步骤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实验器材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铁架台（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带铁夹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）、打点计时器、重物（</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带夹子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）、纸带、复写纸、导线、毫米刻度尺、学生电源（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）仪器安装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如图所示，将检查、调整好的打点计时器竖直固定在铁架台上，接好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409;FounderCES"/>
          <p:cNvPicPr/>
          <p:nvPr/>
        </p:nvPicPr>
        <p:blipFill>
          <a:blip r:embed="rId2"/>
          <a:stretch>
            <a:fillRect/>
          </a:stretch>
        </p:blipFill>
        <p:spPr>
          <a:xfrm>
            <a:off x="360854" y="980728"/>
            <a:ext cx="1224136" cy="325532"/>
          </a:xfrm>
          <a:prstGeom prst="rect">
            <a:avLst/>
          </a:prstGeom>
        </p:spPr>
      </p:pic>
      <p:pic>
        <p:nvPicPr>
          <p:cNvPr id="4" name="er372.jpg" descr="id:2147492690;FounderCES"/>
          <p:cNvPicPr/>
          <p:nvPr/>
        </p:nvPicPr>
        <p:blipFill>
          <a:blip r:embed="rId3"/>
          <a:stretch>
            <a:fillRect/>
          </a:stretch>
        </p:blipFill>
        <p:spPr>
          <a:xfrm>
            <a:off x="4871070" y="4581129"/>
            <a:ext cx="1524615" cy="1944216"/>
          </a:xfrm>
          <a:prstGeom prst="rect">
            <a:avLst/>
          </a:prstGeom>
        </p:spPr>
      </p:pic>
    </p:spTree>
    <p:extLst>
      <p:ext uri="{BB962C8B-B14F-4D97-AF65-F5344CB8AC3E}">
        <p14:creationId xmlns:p14="http://schemas.microsoft.com/office/powerpoint/2010/main" val="399763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744458"/>
              </a:xfrm>
            </p:spPr>
            <p:txBody>
              <a:bodyPr/>
              <a:lstStyle/>
              <a:p>
                <a:pPr hangingPunct="0">
                  <a:lnSpc>
                    <a:spcPct val="130000"/>
                  </a:lnSpc>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）打点和选纸带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打点：将纸带的一端用夹子固定在重物上，另一端穿过打点计时器的限位孔，用手提着纸带使重物静止在靠近打点计时器的地方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先接通电源，后松开纸带，让重物带着纸带自由下落</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更换纸带重复做</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选纸带：分两种情况说明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验证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这是以纸带上第一个点（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起始点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）为基准验证机械能守恒定律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由于第一个点是重物做自由落体运动开始下落的点，所以应选取点迹清晰且第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两点间的距离接近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的纸带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验证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由于下落高度的任意性，处理纸带时，可选择适当的点为基准点，纸带上打出的第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两点间的距离是否为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无关紧要，只要后面的点迹清晰就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744458"/>
              </a:xfrm>
              <a:blipFill>
                <a:blip r:embed="rId2"/>
                <a:stretch>
                  <a:fillRect l="-796" t="-106" r="-849" b="-148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332590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4864"/>
            <a:ext cx="11485848" cy="1684244"/>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）纸带处理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将起始点标为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，将以后各点依次标为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，用刻度尺测出对应的下落高度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29847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06774"/>
                <a:ext cx="11485848" cy="3114314"/>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数据处理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求瞬时速度</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标记所打的第一个点为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，并从稍靠后的某一点开始，依次标出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，并测量出各点到起始点的距离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，用公式</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计算出点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对应的瞬时速度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106774"/>
                <a:ext cx="11485848" cy="3114314"/>
              </a:xfrm>
              <a:blipFill>
                <a:blip r:embed="rId2"/>
                <a:stretch>
                  <a:fillRect l="-796" r="-849" b="-1961"/>
                </a:stretch>
              </a:blipFill>
            </p:spPr>
            <p:txBody>
              <a:bodyPr/>
              <a:lstStyle/>
              <a:p>
                <a:r>
                  <a:rPr lang="zh-CN" altLang="en-US">
                    <a:noFill/>
                  </a:rPr>
                  <a:t> </a:t>
                </a:r>
              </a:p>
            </p:txBody>
          </p:sp>
        </mc:Fallback>
      </mc:AlternateContent>
      <p:pic>
        <p:nvPicPr>
          <p:cNvPr id="3" name="知识点3.eps" descr="id:2147492697;FounderCES"/>
          <p:cNvPicPr/>
          <p:nvPr/>
        </p:nvPicPr>
        <p:blipFill>
          <a:blip r:embed="rId3"/>
          <a:stretch>
            <a:fillRect/>
          </a:stretch>
        </p:blipFill>
        <p:spPr>
          <a:xfrm>
            <a:off x="406574" y="1268760"/>
            <a:ext cx="1116965" cy="296545"/>
          </a:xfrm>
          <a:prstGeom prst="rect">
            <a:avLst/>
          </a:prstGeom>
        </p:spPr>
      </p:pic>
    </p:spTree>
    <p:extLst>
      <p:ext uri="{BB962C8B-B14F-4D97-AF65-F5344CB8AC3E}">
        <p14:creationId xmlns:p14="http://schemas.microsoft.com/office/powerpoint/2010/main" val="3023986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498941"/>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验证机械能守恒定律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方法一：利用起始点计算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利用起始点和第</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点计算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将数据分别代入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，如果在实验误差允许的范围内，</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，则机械能守恒定律得到验证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方法二：任取两点计算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）任取两点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两点的瞬时速度，并求出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）如果在实验误差允许的范围内，</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gh</a:t>
                </a:r>
                <a:r>
                  <a:rPr lang="en-US" altLang="zh-CN" b="1" i="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SubSup>
                      <m:sSub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up>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SubSup>
                      <m:sSub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，则机械能守恒定律得到</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验证</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498941"/>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702562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700808"/>
                <a:ext cx="11485848" cy="3105978"/>
              </a:xfrm>
            </p:spPr>
            <p:txBody>
              <a:bodyPr/>
              <a:lstStyle/>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方法三：图像法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从纸带上选取多个点，测量从第一个点到其余各点的下落高度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，并计算各点速度的平方</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，然后以</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为纵轴，以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为横轴，根据实验数据绘出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若在实验误差允许的范围内，图像是一条过原点且斜率为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的直线，则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机械能守恒定律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验证</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700808"/>
                <a:ext cx="11485848" cy="3105978"/>
              </a:xfrm>
              <a:blipFill>
                <a:blip r:embed="rId2"/>
                <a:stretch>
                  <a:fillRect l="-796" r="-849" b="-137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65968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912065"/>
                <a:ext cx="11485848" cy="4893199"/>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注意事项与误差分析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注意事项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）打点计时器要竖直：安装打点计时器时要竖直架稳，使其两限位孔在同一竖直线上，以减少摩擦阻力</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）重物密度要大：重物应选用密度大的材料，以减小空气阻力的影响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）一先一后：应先接通电源，让打点计时器正常工作，后松开纸带，让重物下落</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）测长度，算速度：某时刻的瞬时速度应该用</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来计算，不能用</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Sub>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912065"/>
                <a:ext cx="11485848" cy="4893199"/>
              </a:xfrm>
              <a:blipFill>
                <a:blip r:embed="rId2"/>
                <a:stretch>
                  <a:fillRect l="-796" r="-849" b="-374"/>
                </a:stretch>
              </a:blipFill>
            </p:spPr>
            <p:txBody>
              <a:bodyPr/>
              <a:lstStyle/>
              <a:p>
                <a:r>
                  <a:rPr lang="zh-CN" altLang="en-US">
                    <a:noFill/>
                  </a:rPr>
                  <a:t> </a:t>
                </a:r>
              </a:p>
            </p:txBody>
          </p:sp>
        </mc:Fallback>
      </mc:AlternateContent>
      <p:pic>
        <p:nvPicPr>
          <p:cNvPr id="4" name="知识点4.eps" descr="id:2147492704;FounderCES"/>
          <p:cNvPicPr/>
          <p:nvPr/>
        </p:nvPicPr>
        <p:blipFill>
          <a:blip r:embed="rId3"/>
          <a:stretch>
            <a:fillRect/>
          </a:stretch>
        </p:blipFill>
        <p:spPr>
          <a:xfrm>
            <a:off x="406574" y="1128089"/>
            <a:ext cx="1161415" cy="308610"/>
          </a:xfrm>
          <a:prstGeom prst="rect">
            <a:avLst/>
          </a:prstGeom>
        </p:spPr>
      </p:pic>
    </p:spTree>
    <p:extLst>
      <p:ext uri="{BB962C8B-B14F-4D97-AF65-F5344CB8AC3E}">
        <p14:creationId xmlns:p14="http://schemas.microsoft.com/office/powerpoint/2010/main" val="132114112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579</TotalTime>
  <Words>1168</Words>
  <Application>Microsoft Office PowerPoint</Application>
  <PresentationFormat>自定义</PresentationFormat>
  <Paragraphs>77</Paragraphs>
  <Slides>17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17</vt:i4>
      </vt:variant>
    </vt:vector>
  </HeadingPairs>
  <TitlesOfParts>
    <vt:vector size="27" baseType="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575</cp:revision>
  <dcterms:created xsi:type="dcterms:W3CDTF">2020-11-06T05:24:00Z</dcterms:created>
  <dcterms:modified xsi:type="dcterms:W3CDTF">2025-11-02T04:22:39Z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